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43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1" autoAdjust="0"/>
    <p:restoredTop sz="94660"/>
  </p:normalViewPr>
  <p:slideViewPr>
    <p:cSldViewPr snapToGrid="0">
      <p:cViewPr varScale="1">
        <p:scale>
          <a:sx n="72" d="100"/>
          <a:sy n="72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EFE048-1816-4CF8-8998-CD9150003B88}" type="doc">
      <dgm:prSet loTypeId="urn:microsoft.com/office/officeart/2005/8/layout/matrix1" loCatId="matrix" qsTypeId="urn:microsoft.com/office/officeart/2005/8/quickstyle/3d1" qsCatId="3D" csTypeId="urn:microsoft.com/office/officeart/2005/8/colors/accent1_4" csCatId="accent1" phldr="1"/>
      <dgm:spPr/>
      <dgm:t>
        <a:bodyPr/>
        <a:lstStyle/>
        <a:p>
          <a:endParaRPr lang="es-MX"/>
        </a:p>
      </dgm:t>
    </dgm:pt>
    <dgm:pt modelId="{FA04916A-46F1-4A57-BD5A-60CC8D789282}">
      <dgm:prSet phldrT="[Texto]"/>
      <dgm:spPr>
        <a:solidFill>
          <a:schemeClr val="tx2">
            <a:lumMod val="75000"/>
          </a:schemeClr>
        </a:solidFill>
      </dgm:spPr>
      <dgm:t>
        <a:bodyPr/>
        <a:lstStyle/>
        <a:p>
          <a:r>
            <a:rPr lang="es-MX" dirty="0"/>
            <a:t>ETAPAS DE LA ADMINISTRACION </a:t>
          </a:r>
        </a:p>
      </dgm:t>
    </dgm:pt>
    <dgm:pt modelId="{78BC990B-4193-4936-9521-59FDE9A14CE1}" type="parTrans" cxnId="{3E6861AD-5F0F-4E82-8213-4AC950BED078}">
      <dgm:prSet/>
      <dgm:spPr/>
      <dgm:t>
        <a:bodyPr/>
        <a:lstStyle/>
        <a:p>
          <a:endParaRPr lang="es-MX"/>
        </a:p>
      </dgm:t>
    </dgm:pt>
    <dgm:pt modelId="{C0DE4077-426E-421E-B0CE-C8BB47C5C258}" type="sibTrans" cxnId="{3E6861AD-5F0F-4E82-8213-4AC950BED078}">
      <dgm:prSet/>
      <dgm:spPr/>
      <dgm:t>
        <a:bodyPr/>
        <a:lstStyle/>
        <a:p>
          <a:endParaRPr lang="es-MX"/>
        </a:p>
      </dgm:t>
    </dgm:pt>
    <dgm:pt modelId="{7C8224DD-4D2B-4B2B-AB3F-61F565266A47}">
      <dgm:prSet phldrT="[Texto]" custT="1"/>
      <dgm:spPr>
        <a:solidFill>
          <a:srgbClr val="92D050"/>
        </a:solidFill>
      </dgm:spPr>
      <dgm:t>
        <a:bodyPr/>
        <a:lstStyle/>
        <a:p>
          <a:r>
            <a:rPr lang="es-MX" sz="2400" b="1" i="1" u="sng" dirty="0"/>
            <a:t>PLANEACION</a:t>
          </a:r>
          <a:r>
            <a:rPr lang="es-MX" sz="1700" dirty="0"/>
            <a:t> </a:t>
          </a:r>
        </a:p>
        <a:p>
          <a:r>
            <a:rPr lang="es-MX" sz="2000" dirty="0"/>
            <a:t>Esta primera etapa del proceso administrativo consiste en determinar las acciones que se realizaran por medio de objetivos, políticas y procedimientos. Con esta etapa se resuelven las interrogantes ¿Qué quiere hacerse ?, ¿Qué se va hacer?</a:t>
          </a:r>
        </a:p>
      </dgm:t>
    </dgm:pt>
    <dgm:pt modelId="{70694510-EB6B-42D6-9E05-799CD76C5317}" type="parTrans" cxnId="{B5A9E59A-DAFF-4992-B863-FD377179C002}">
      <dgm:prSet/>
      <dgm:spPr/>
      <dgm:t>
        <a:bodyPr/>
        <a:lstStyle/>
        <a:p>
          <a:endParaRPr lang="es-MX"/>
        </a:p>
      </dgm:t>
    </dgm:pt>
    <dgm:pt modelId="{32E96AA0-374A-4956-903A-F72EC01A6DBE}" type="sibTrans" cxnId="{B5A9E59A-DAFF-4992-B863-FD377179C002}">
      <dgm:prSet/>
      <dgm:spPr/>
      <dgm:t>
        <a:bodyPr/>
        <a:lstStyle/>
        <a:p>
          <a:endParaRPr lang="es-MX"/>
        </a:p>
      </dgm:t>
    </dgm:pt>
    <dgm:pt modelId="{1169431C-B801-435A-8F5D-CCFC2C696981}">
      <dgm:prSet phldrT="[Texto]" custT="1"/>
      <dgm:spPr>
        <a:solidFill>
          <a:srgbClr val="00B050"/>
        </a:solidFill>
      </dgm:spPr>
      <dgm:t>
        <a:bodyPr/>
        <a:lstStyle/>
        <a:p>
          <a:endParaRPr lang="es-MX" sz="2000" b="1" i="1" u="sng" dirty="0"/>
        </a:p>
        <a:p>
          <a:r>
            <a:rPr lang="es-MX" sz="2400" b="1" i="1" u="sng" dirty="0"/>
            <a:t>ORGANIZACIÓN </a:t>
          </a:r>
          <a:endParaRPr lang="es-MX" sz="1600" b="1" i="1" u="sng" dirty="0"/>
        </a:p>
        <a:p>
          <a:r>
            <a:rPr lang="es-MX" sz="1800" dirty="0"/>
            <a:t>En esta segunda etapa se distribuyen las actividades entre los miembros del grupo de tal forma que se logre un mínimo de gastos y una máxima satisfacción de empleados  y todos los trabajadores en general. Con ella se resuelve la interrogante ¿ como se va hacer ?. Se considera el punto de enlace entre los aspectos teóricos que también se conoce como mecánica administrativa y los aspectos prácticos que se denominan dinámica administrativa, entre “lo que debe ser ” y “lo que es ”.</a:t>
          </a:r>
        </a:p>
      </dgm:t>
    </dgm:pt>
    <dgm:pt modelId="{02784F46-B253-4611-93DD-EF72FC339C64}" type="parTrans" cxnId="{934AFEAA-FE62-4860-9395-E490B7AC0B69}">
      <dgm:prSet/>
      <dgm:spPr/>
      <dgm:t>
        <a:bodyPr/>
        <a:lstStyle/>
        <a:p>
          <a:endParaRPr lang="es-MX"/>
        </a:p>
      </dgm:t>
    </dgm:pt>
    <dgm:pt modelId="{9AF64284-3A3F-443E-9D29-E406D1275072}" type="sibTrans" cxnId="{934AFEAA-FE62-4860-9395-E490B7AC0B69}">
      <dgm:prSet/>
      <dgm:spPr/>
      <dgm:t>
        <a:bodyPr/>
        <a:lstStyle/>
        <a:p>
          <a:endParaRPr lang="es-MX"/>
        </a:p>
      </dgm:t>
    </dgm:pt>
    <dgm:pt modelId="{9CD1EB9F-3D58-420A-942C-A20928EE1624}">
      <dgm:prSet phldrT="[Texto]"/>
      <dgm:spPr>
        <a:solidFill>
          <a:srgbClr val="00B050"/>
        </a:solidFill>
      </dgm:spPr>
      <dgm:t>
        <a:bodyPr/>
        <a:lstStyle/>
        <a:p>
          <a:r>
            <a:rPr lang="es-MX" dirty="0"/>
            <a:t>CONTROL </a:t>
          </a:r>
        </a:p>
        <a:p>
          <a:r>
            <a:rPr lang="es-MX" dirty="0"/>
            <a:t>Esta es la ultima etapa del proceso administrativo, y es primordial en la administración ,pues aunque la empresa  cuente con magníficos planes, una estructura organizada y  una dirección eficiente, el ejecutivo no podrá  verificar la cual es la situación real de  la organización si no existe un mecanismo que se cerciore e informe si los hechos van de acuerdo con los objetivos. </a:t>
          </a:r>
        </a:p>
      </dgm:t>
    </dgm:pt>
    <dgm:pt modelId="{3FB24C13-3714-4539-8980-CC289F20BB0E}" type="parTrans" cxnId="{0AF2021B-2EB7-4ED0-9DA6-FDF99008F7E4}">
      <dgm:prSet/>
      <dgm:spPr/>
      <dgm:t>
        <a:bodyPr/>
        <a:lstStyle/>
        <a:p>
          <a:endParaRPr lang="es-MX"/>
        </a:p>
      </dgm:t>
    </dgm:pt>
    <dgm:pt modelId="{05654725-1A1C-4A44-936A-CBE271058F68}" type="sibTrans" cxnId="{0AF2021B-2EB7-4ED0-9DA6-FDF99008F7E4}">
      <dgm:prSet/>
      <dgm:spPr/>
      <dgm:t>
        <a:bodyPr/>
        <a:lstStyle/>
        <a:p>
          <a:endParaRPr lang="es-MX"/>
        </a:p>
      </dgm:t>
    </dgm:pt>
    <dgm:pt modelId="{4D3EDF9E-360C-41D4-AB47-D45F3B5C5D6B}">
      <dgm:prSet phldrT="[Texto]" custT="1"/>
      <dgm:spPr>
        <a:solidFill>
          <a:srgbClr val="92D050"/>
        </a:solidFill>
      </dgm:spPr>
      <dgm:t>
        <a:bodyPr/>
        <a:lstStyle/>
        <a:p>
          <a:pPr algn="ctr"/>
          <a:r>
            <a:rPr lang="es-MX" sz="2000" b="1" i="1" u="sng" dirty="0"/>
            <a:t>DIRECCION</a:t>
          </a:r>
          <a:r>
            <a:rPr lang="es-MX" sz="2000" dirty="0"/>
            <a:t> </a:t>
          </a:r>
        </a:p>
        <a:p>
          <a:pPr algn="ctr"/>
          <a:r>
            <a:rPr lang="es-MX" sz="1800" dirty="0"/>
            <a:t>Esta etapa tiene una participación importante dentro del proceso administrativo, dado que en ella se encuentra el como poder llegar físicamente al logro de los objetivos a través de inducir, motivar y conducir al personal. De esta parte depende el existo o fracaso en la administración de los recursos humanos a su cargo  </a:t>
          </a:r>
        </a:p>
      </dgm:t>
    </dgm:pt>
    <dgm:pt modelId="{B25B793B-E34A-4F2F-9C2E-10055CF8FEAA}" type="sibTrans" cxnId="{E75BE578-32B2-44CB-82C7-BC84032B9C99}">
      <dgm:prSet/>
      <dgm:spPr/>
      <dgm:t>
        <a:bodyPr/>
        <a:lstStyle/>
        <a:p>
          <a:endParaRPr lang="es-MX"/>
        </a:p>
      </dgm:t>
    </dgm:pt>
    <dgm:pt modelId="{CF440161-4628-41DA-8F18-1EB4CE55B2C6}" type="parTrans" cxnId="{E75BE578-32B2-44CB-82C7-BC84032B9C99}">
      <dgm:prSet/>
      <dgm:spPr/>
      <dgm:t>
        <a:bodyPr/>
        <a:lstStyle/>
        <a:p>
          <a:endParaRPr lang="es-MX"/>
        </a:p>
      </dgm:t>
    </dgm:pt>
    <dgm:pt modelId="{B6046614-79E1-4847-856A-4E14BFF569F4}" type="pres">
      <dgm:prSet presAssocID="{33EFE048-1816-4CF8-8998-CD9150003B88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C3BA31F7-2379-41DD-91FE-AB67395A8439}" type="pres">
      <dgm:prSet presAssocID="{33EFE048-1816-4CF8-8998-CD9150003B88}" presName="matrix" presStyleCnt="0"/>
      <dgm:spPr/>
    </dgm:pt>
    <dgm:pt modelId="{CBFD0040-67C2-46CC-A9DF-09945ECB8D7C}" type="pres">
      <dgm:prSet presAssocID="{33EFE048-1816-4CF8-8998-CD9150003B88}" presName="tile1" presStyleLbl="node1" presStyleIdx="0" presStyleCnt="4" custLinFactNeighborX="-3424" custLinFactNeighborY="-3119"/>
      <dgm:spPr/>
    </dgm:pt>
    <dgm:pt modelId="{37EC3EF4-30B6-4E19-9D8B-9614B9FBCD65}" type="pres">
      <dgm:prSet presAssocID="{33EFE048-1816-4CF8-8998-CD9150003B88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48438F1B-B7FE-4350-AF23-1CEA83533A05}" type="pres">
      <dgm:prSet presAssocID="{33EFE048-1816-4CF8-8998-CD9150003B88}" presName="tile2" presStyleLbl="node1" presStyleIdx="1" presStyleCnt="4"/>
      <dgm:spPr/>
    </dgm:pt>
    <dgm:pt modelId="{14B9A94C-B2BB-4C71-A86D-C93C28A6640B}" type="pres">
      <dgm:prSet presAssocID="{33EFE048-1816-4CF8-8998-CD9150003B88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21020249-5F51-4D4B-A0ED-CD1CE4FE8556}" type="pres">
      <dgm:prSet presAssocID="{33EFE048-1816-4CF8-8998-CD9150003B88}" presName="tile3" presStyleLbl="node1" presStyleIdx="2" presStyleCnt="4"/>
      <dgm:spPr/>
    </dgm:pt>
    <dgm:pt modelId="{CF26D848-1E64-402A-B1E1-13BBD558EBF5}" type="pres">
      <dgm:prSet presAssocID="{33EFE048-1816-4CF8-8998-CD9150003B88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D413AF22-3F68-4A00-96F9-8861EF832DF0}" type="pres">
      <dgm:prSet presAssocID="{33EFE048-1816-4CF8-8998-CD9150003B88}" presName="tile4" presStyleLbl="node1" presStyleIdx="3" presStyleCnt="4" custLinFactNeighborX="-200" custLinFactNeighborY="361"/>
      <dgm:spPr/>
    </dgm:pt>
    <dgm:pt modelId="{717A70F0-5086-499E-94C8-8EC76A495E22}" type="pres">
      <dgm:prSet presAssocID="{33EFE048-1816-4CF8-8998-CD9150003B88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C6EC21E1-D860-49DD-B6B8-AB3726E91E76}" type="pres">
      <dgm:prSet presAssocID="{33EFE048-1816-4CF8-8998-CD9150003B88}" presName="centerTile" presStyleLbl="fgShp" presStyleIdx="0" presStyleCnt="1" custScaleX="59878" custScaleY="57762">
        <dgm:presLayoutVars>
          <dgm:chMax val="0"/>
          <dgm:chPref val="0"/>
        </dgm:presLayoutVars>
      </dgm:prSet>
      <dgm:spPr/>
    </dgm:pt>
  </dgm:ptLst>
  <dgm:cxnLst>
    <dgm:cxn modelId="{15158407-6423-48C4-98F6-3F65EB3D5644}" type="presOf" srcId="{7C8224DD-4D2B-4B2B-AB3F-61F565266A47}" destId="{CBFD0040-67C2-46CC-A9DF-09945ECB8D7C}" srcOrd="0" destOrd="0" presId="urn:microsoft.com/office/officeart/2005/8/layout/matrix1"/>
    <dgm:cxn modelId="{46579B62-92D6-427B-80D2-778F777E4DC1}" type="presOf" srcId="{1169431C-B801-435A-8F5D-CCFC2C696981}" destId="{14B9A94C-B2BB-4C71-A86D-C93C28A6640B}" srcOrd="1" destOrd="0" presId="urn:microsoft.com/office/officeart/2005/8/layout/matrix1"/>
    <dgm:cxn modelId="{0AF2021B-2EB7-4ED0-9DA6-FDF99008F7E4}" srcId="{FA04916A-46F1-4A57-BD5A-60CC8D789282}" destId="{9CD1EB9F-3D58-420A-942C-A20928EE1624}" srcOrd="2" destOrd="0" parTransId="{3FB24C13-3714-4539-8980-CC289F20BB0E}" sibTransId="{05654725-1A1C-4A44-936A-CBE271058F68}"/>
    <dgm:cxn modelId="{BA52F875-CF7A-4C67-95D8-F1FC44629DD3}" type="presOf" srcId="{4D3EDF9E-360C-41D4-AB47-D45F3B5C5D6B}" destId="{717A70F0-5086-499E-94C8-8EC76A495E22}" srcOrd="1" destOrd="0" presId="urn:microsoft.com/office/officeart/2005/8/layout/matrix1"/>
    <dgm:cxn modelId="{A58B412B-1D8B-482D-BB87-9045B8D03889}" type="presOf" srcId="{FA04916A-46F1-4A57-BD5A-60CC8D789282}" destId="{C6EC21E1-D860-49DD-B6B8-AB3726E91E76}" srcOrd="0" destOrd="0" presId="urn:microsoft.com/office/officeart/2005/8/layout/matrix1"/>
    <dgm:cxn modelId="{4B1693AF-06AD-4D3E-B969-8D62F3532CD6}" type="presOf" srcId="{9CD1EB9F-3D58-420A-942C-A20928EE1624}" destId="{21020249-5F51-4D4B-A0ED-CD1CE4FE8556}" srcOrd="0" destOrd="0" presId="urn:microsoft.com/office/officeart/2005/8/layout/matrix1"/>
    <dgm:cxn modelId="{7DC3A967-48C9-46BB-B527-69718539C377}" type="presOf" srcId="{33EFE048-1816-4CF8-8998-CD9150003B88}" destId="{B6046614-79E1-4847-856A-4E14BFF569F4}" srcOrd="0" destOrd="0" presId="urn:microsoft.com/office/officeart/2005/8/layout/matrix1"/>
    <dgm:cxn modelId="{B790D3D8-7351-42CC-95EC-9B6BCF8BAF8E}" type="presOf" srcId="{1169431C-B801-435A-8F5D-CCFC2C696981}" destId="{48438F1B-B7FE-4350-AF23-1CEA83533A05}" srcOrd="0" destOrd="0" presId="urn:microsoft.com/office/officeart/2005/8/layout/matrix1"/>
    <dgm:cxn modelId="{E75BE578-32B2-44CB-82C7-BC84032B9C99}" srcId="{FA04916A-46F1-4A57-BD5A-60CC8D789282}" destId="{4D3EDF9E-360C-41D4-AB47-D45F3B5C5D6B}" srcOrd="3" destOrd="0" parTransId="{CF440161-4628-41DA-8F18-1EB4CE55B2C6}" sibTransId="{B25B793B-E34A-4F2F-9C2E-10055CF8FEAA}"/>
    <dgm:cxn modelId="{3E6861AD-5F0F-4E82-8213-4AC950BED078}" srcId="{33EFE048-1816-4CF8-8998-CD9150003B88}" destId="{FA04916A-46F1-4A57-BD5A-60CC8D789282}" srcOrd="0" destOrd="0" parTransId="{78BC990B-4193-4936-9521-59FDE9A14CE1}" sibTransId="{C0DE4077-426E-421E-B0CE-C8BB47C5C258}"/>
    <dgm:cxn modelId="{934AFEAA-FE62-4860-9395-E490B7AC0B69}" srcId="{FA04916A-46F1-4A57-BD5A-60CC8D789282}" destId="{1169431C-B801-435A-8F5D-CCFC2C696981}" srcOrd="1" destOrd="0" parTransId="{02784F46-B253-4611-93DD-EF72FC339C64}" sibTransId="{9AF64284-3A3F-443E-9D29-E406D1275072}"/>
    <dgm:cxn modelId="{7621A085-C785-45ED-B44E-16F2311812A7}" type="presOf" srcId="{7C8224DD-4D2B-4B2B-AB3F-61F565266A47}" destId="{37EC3EF4-30B6-4E19-9D8B-9614B9FBCD65}" srcOrd="1" destOrd="0" presId="urn:microsoft.com/office/officeart/2005/8/layout/matrix1"/>
    <dgm:cxn modelId="{5A8894D0-6808-43A8-8150-7B68E4C60150}" type="presOf" srcId="{4D3EDF9E-360C-41D4-AB47-D45F3B5C5D6B}" destId="{D413AF22-3F68-4A00-96F9-8861EF832DF0}" srcOrd="0" destOrd="0" presId="urn:microsoft.com/office/officeart/2005/8/layout/matrix1"/>
    <dgm:cxn modelId="{1D87FD44-0505-4C9F-AC56-0EEA5BACCF43}" type="presOf" srcId="{9CD1EB9F-3D58-420A-942C-A20928EE1624}" destId="{CF26D848-1E64-402A-B1E1-13BBD558EBF5}" srcOrd="1" destOrd="0" presId="urn:microsoft.com/office/officeart/2005/8/layout/matrix1"/>
    <dgm:cxn modelId="{B5A9E59A-DAFF-4992-B863-FD377179C002}" srcId="{FA04916A-46F1-4A57-BD5A-60CC8D789282}" destId="{7C8224DD-4D2B-4B2B-AB3F-61F565266A47}" srcOrd="0" destOrd="0" parTransId="{70694510-EB6B-42D6-9E05-799CD76C5317}" sibTransId="{32E96AA0-374A-4956-903A-F72EC01A6DBE}"/>
    <dgm:cxn modelId="{85290A79-1501-4EE3-8643-D8A1D58F1D45}" type="presParOf" srcId="{B6046614-79E1-4847-856A-4E14BFF569F4}" destId="{C3BA31F7-2379-41DD-91FE-AB67395A8439}" srcOrd="0" destOrd="0" presId="urn:microsoft.com/office/officeart/2005/8/layout/matrix1"/>
    <dgm:cxn modelId="{96FC1DFB-9516-404C-A612-1BBF379A77FB}" type="presParOf" srcId="{C3BA31F7-2379-41DD-91FE-AB67395A8439}" destId="{CBFD0040-67C2-46CC-A9DF-09945ECB8D7C}" srcOrd="0" destOrd="0" presId="urn:microsoft.com/office/officeart/2005/8/layout/matrix1"/>
    <dgm:cxn modelId="{E92F7263-FBBD-421F-A415-B49A44EAE7AE}" type="presParOf" srcId="{C3BA31F7-2379-41DD-91FE-AB67395A8439}" destId="{37EC3EF4-30B6-4E19-9D8B-9614B9FBCD65}" srcOrd="1" destOrd="0" presId="urn:microsoft.com/office/officeart/2005/8/layout/matrix1"/>
    <dgm:cxn modelId="{B16DAFD6-FEEF-4307-A4C0-9B012B559C7E}" type="presParOf" srcId="{C3BA31F7-2379-41DD-91FE-AB67395A8439}" destId="{48438F1B-B7FE-4350-AF23-1CEA83533A05}" srcOrd="2" destOrd="0" presId="urn:microsoft.com/office/officeart/2005/8/layout/matrix1"/>
    <dgm:cxn modelId="{C6D22D0B-4BE5-43D2-935B-CCDB428DD7D0}" type="presParOf" srcId="{C3BA31F7-2379-41DD-91FE-AB67395A8439}" destId="{14B9A94C-B2BB-4C71-A86D-C93C28A6640B}" srcOrd="3" destOrd="0" presId="urn:microsoft.com/office/officeart/2005/8/layout/matrix1"/>
    <dgm:cxn modelId="{96DE9CCF-7143-42D4-ADBB-41912F2280F6}" type="presParOf" srcId="{C3BA31F7-2379-41DD-91FE-AB67395A8439}" destId="{21020249-5F51-4D4B-A0ED-CD1CE4FE8556}" srcOrd="4" destOrd="0" presId="urn:microsoft.com/office/officeart/2005/8/layout/matrix1"/>
    <dgm:cxn modelId="{4B853063-AC94-4D49-8EDC-85097A4A0BCC}" type="presParOf" srcId="{C3BA31F7-2379-41DD-91FE-AB67395A8439}" destId="{CF26D848-1E64-402A-B1E1-13BBD558EBF5}" srcOrd="5" destOrd="0" presId="urn:microsoft.com/office/officeart/2005/8/layout/matrix1"/>
    <dgm:cxn modelId="{26BBDA0C-AA3D-477F-8653-027FE92EF1BB}" type="presParOf" srcId="{C3BA31F7-2379-41DD-91FE-AB67395A8439}" destId="{D413AF22-3F68-4A00-96F9-8861EF832DF0}" srcOrd="6" destOrd="0" presId="urn:microsoft.com/office/officeart/2005/8/layout/matrix1"/>
    <dgm:cxn modelId="{13C1DB4F-9145-4B03-ACA9-278A4A0106B9}" type="presParOf" srcId="{C3BA31F7-2379-41DD-91FE-AB67395A8439}" destId="{717A70F0-5086-499E-94C8-8EC76A495E22}" srcOrd="7" destOrd="0" presId="urn:microsoft.com/office/officeart/2005/8/layout/matrix1"/>
    <dgm:cxn modelId="{CE0F689D-D341-49C4-B0BC-3D2C4B5B76DB}" type="presParOf" srcId="{B6046614-79E1-4847-856A-4E14BFF569F4}" destId="{C6EC21E1-D860-49DD-B6B8-AB3726E91E76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D0040-67C2-46CC-A9DF-09945ECB8D7C}">
      <dsp:nvSpPr>
        <dsp:cNvPr id="0" name=""/>
        <dsp:cNvSpPr/>
      </dsp:nvSpPr>
      <dsp:spPr>
        <a:xfrm rot="16200000">
          <a:off x="1333500" y="-1333500"/>
          <a:ext cx="3429000" cy="6096000"/>
        </a:xfrm>
        <a:prstGeom prst="round1Rect">
          <a:avLst/>
        </a:prstGeom>
        <a:solidFill>
          <a:srgbClr val="92D05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b="1" i="1" u="sng" kern="1200" dirty="0"/>
            <a:t>PLANEACION</a:t>
          </a:r>
          <a:r>
            <a:rPr lang="es-MX" sz="1700" kern="1200" dirty="0"/>
            <a:t> 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Esta primera etapa del proceso administrativo consiste en determinar las acciones que se realizaran por medio de objetivos, políticas y procedimientos. Con esta etapa se resuelven las interrogantes ¿Qué quiere hacerse ?, ¿Qué se va hacer?</a:t>
          </a:r>
        </a:p>
      </dsp:txBody>
      <dsp:txXfrm rot="5400000">
        <a:off x="0" y="0"/>
        <a:ext cx="6096000" cy="2571750"/>
      </dsp:txXfrm>
    </dsp:sp>
    <dsp:sp modelId="{48438F1B-B7FE-4350-AF23-1CEA83533A05}">
      <dsp:nvSpPr>
        <dsp:cNvPr id="0" name=""/>
        <dsp:cNvSpPr/>
      </dsp:nvSpPr>
      <dsp:spPr>
        <a:xfrm>
          <a:off x="6096000" y="0"/>
          <a:ext cx="6096000" cy="3429000"/>
        </a:xfrm>
        <a:prstGeom prst="round1Rect">
          <a:avLst/>
        </a:prstGeom>
        <a:solidFill>
          <a:srgbClr val="00B05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2000" b="1" i="1" u="sng" kern="1200" dirty="0"/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b="1" i="1" u="sng" kern="1200" dirty="0"/>
            <a:t>ORGANIZACIÓN </a:t>
          </a:r>
          <a:endParaRPr lang="es-MX" sz="1600" b="1" i="1" u="sng" kern="1200" dirty="0"/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 dirty="0"/>
            <a:t>En esta segunda etapa se distribuyen las actividades entre los miembros del grupo de tal forma que se logre un mínimo de gastos y una máxima satisfacción de empleados  y todos los trabajadores en general. Con ella se resuelve la interrogante ¿ como se va hacer ?. Se considera el punto de enlace entre los aspectos teóricos que también se conoce como mecánica administrativa y los aspectos prácticos que se denominan dinámica administrativa, entre “lo que debe ser ” y “lo que es ”.</a:t>
          </a:r>
        </a:p>
      </dsp:txBody>
      <dsp:txXfrm>
        <a:off x="6096000" y="0"/>
        <a:ext cx="6096000" cy="2571750"/>
      </dsp:txXfrm>
    </dsp:sp>
    <dsp:sp modelId="{21020249-5F51-4D4B-A0ED-CD1CE4FE8556}">
      <dsp:nvSpPr>
        <dsp:cNvPr id="0" name=""/>
        <dsp:cNvSpPr/>
      </dsp:nvSpPr>
      <dsp:spPr>
        <a:xfrm rot="10800000">
          <a:off x="0" y="3429000"/>
          <a:ext cx="6096000" cy="3429000"/>
        </a:xfrm>
        <a:prstGeom prst="round1Rect">
          <a:avLst/>
        </a:prstGeom>
        <a:solidFill>
          <a:srgbClr val="00B05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CONTROL 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Esta es la ultima etapa del proceso administrativo, y es primordial en la administración ,pues aunque la empresa  cuente con magníficos planes, una estructura organizada y  una dirección eficiente, el ejecutivo no podrá  verificar la cual es la situación real de  la organización si no existe un mecanismo que se cerciore e informe si los hechos van de acuerdo con los objetivos. </a:t>
          </a:r>
        </a:p>
      </dsp:txBody>
      <dsp:txXfrm rot="10800000">
        <a:off x="0" y="4286249"/>
        <a:ext cx="6096000" cy="2571750"/>
      </dsp:txXfrm>
    </dsp:sp>
    <dsp:sp modelId="{D413AF22-3F68-4A00-96F9-8861EF832DF0}">
      <dsp:nvSpPr>
        <dsp:cNvPr id="0" name=""/>
        <dsp:cNvSpPr/>
      </dsp:nvSpPr>
      <dsp:spPr>
        <a:xfrm rot="5400000">
          <a:off x="7417308" y="2095500"/>
          <a:ext cx="3429000" cy="6096000"/>
        </a:xfrm>
        <a:prstGeom prst="round1Rect">
          <a:avLst/>
        </a:prstGeom>
        <a:solidFill>
          <a:srgbClr val="92D05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b="1" i="1" u="sng" kern="1200" dirty="0"/>
            <a:t>DIRECCION</a:t>
          </a:r>
          <a:r>
            <a:rPr lang="es-MX" sz="2000" kern="1200" dirty="0"/>
            <a:t> 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 dirty="0"/>
            <a:t>Esta etapa tiene una participación importante dentro del proceso administrativo, dado que en ella se encuentra el como poder llegar físicamente al logro de los objetivos a través de inducir, motivar y conducir al personal. De esta parte depende el existo o fracaso en la administración de los recursos humanos a su cargo  </a:t>
          </a:r>
        </a:p>
      </dsp:txBody>
      <dsp:txXfrm rot="-5400000">
        <a:off x="6083808" y="4286249"/>
        <a:ext cx="6096000" cy="2571750"/>
      </dsp:txXfrm>
    </dsp:sp>
    <dsp:sp modelId="{C6EC21E1-D860-49DD-B6B8-AB3726E91E76}">
      <dsp:nvSpPr>
        <dsp:cNvPr id="0" name=""/>
        <dsp:cNvSpPr/>
      </dsp:nvSpPr>
      <dsp:spPr>
        <a:xfrm>
          <a:off x="5000951" y="2933835"/>
          <a:ext cx="2190097" cy="990329"/>
        </a:xfrm>
        <a:prstGeom prst="roundRect">
          <a:avLst/>
        </a:prstGeom>
        <a:solidFill>
          <a:schemeClr val="tx2">
            <a:lumMod val="75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ETAPAS DE LA ADMINISTRACION </a:t>
          </a:r>
        </a:p>
      </dsp:txBody>
      <dsp:txXfrm>
        <a:off x="5049295" y="2982179"/>
        <a:ext cx="2093409" cy="8936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1424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8155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80711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281913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64157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0301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23298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96340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5424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66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901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652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8016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2370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191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2426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914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50544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>
            <a:outerShdw blurRad="177800" dist="38100" dir="2700000" algn="tl">
              <a:srgbClr val="000000">
                <a:alpha val="24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2704475877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4345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0" y="0"/>
            <a:ext cx="6096000" cy="3875820"/>
            <a:chOff x="0" y="0"/>
            <a:chExt cx="6096000" cy="3875820"/>
          </a:xfrm>
          <a:scene3d>
            <a:camera prst="orthographicFront"/>
            <a:lightRig rig="flat" dir="t"/>
          </a:scene3d>
        </p:grpSpPr>
        <p:sp>
          <p:nvSpPr>
            <p:cNvPr id="15" name="Redondear rectángulo de esquina sencilla 14"/>
            <p:cNvSpPr/>
            <p:nvPr/>
          </p:nvSpPr>
          <p:spPr>
            <a:xfrm rot="16200000">
              <a:off x="1333500" y="-1333500"/>
              <a:ext cx="3429000" cy="6096000"/>
            </a:xfrm>
            <a:prstGeom prst="round1Rect">
              <a:avLst/>
            </a:prstGeom>
            <a:solidFill>
              <a:srgbClr val="92D050"/>
            </a:solidFill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shade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edondear rectángulo de esquina sencilla 4"/>
            <p:cNvSpPr/>
            <p:nvPr/>
          </p:nvSpPr>
          <p:spPr>
            <a:xfrm>
              <a:off x="0" y="0"/>
              <a:ext cx="6096000" cy="387582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0688" tIns="170688" rIns="170688" bIns="170688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400" b="1" i="1" u="sng" dirty="0"/>
                <a:t>ETAPAS DE LA </a:t>
              </a:r>
              <a:r>
                <a:rPr lang="es-MX" sz="2400" b="1" i="1" u="sng" kern="1200" dirty="0"/>
                <a:t>PLANEACION</a:t>
              </a:r>
              <a:r>
                <a:rPr lang="es-MX" sz="1700" kern="1200" dirty="0"/>
                <a:t> </a:t>
              </a:r>
            </a:p>
            <a:p>
              <a:pPr marL="285750" lvl="0" indent="-285750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s-MX" sz="1700" dirty="0"/>
                <a:t>Aclarar, ampliar y determinar los objetivos </a:t>
              </a:r>
            </a:p>
            <a:p>
              <a:pPr marL="285750" lvl="0" indent="-285750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s-MX" sz="1700" kern="1200" dirty="0"/>
                <a:t>Pronosticar</a:t>
              </a:r>
            </a:p>
            <a:p>
              <a:pPr marL="285750" lvl="0" indent="-285750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s-MX" sz="1700" dirty="0"/>
                <a:t>Establecer las condiciones y suposiciones bajo las cuales se ara el trabajo</a:t>
              </a:r>
            </a:p>
            <a:p>
              <a:pPr marL="285750" lvl="0" indent="-285750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s-MX" sz="1700" dirty="0"/>
                <a:t>Establecer plan general de logros enfatizando la creatividad para encontrar medios nuevos y mejores para desempeñar el trabajo</a:t>
              </a:r>
            </a:p>
            <a:p>
              <a:pPr marL="285750" lvl="0" indent="-285750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s-MX" sz="1700" dirty="0"/>
                <a:t>Establecer políticas, procedimientos y métodos de desempeño</a:t>
              </a:r>
            </a:p>
            <a:p>
              <a:pPr marL="285750" lvl="0" indent="-285750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s-MX" sz="1700" dirty="0"/>
                <a:t>Modificar los planes de los resultados del control</a:t>
              </a:r>
            </a:p>
            <a:p>
              <a:pPr marL="285750" lvl="0" indent="-285750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endParaRPr lang="es-MX" sz="1700" dirty="0"/>
            </a:p>
            <a:p>
              <a:pPr marL="285750" lvl="0" indent="-28575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endParaRPr lang="es-MX" sz="1700" kern="1200" dirty="0"/>
            </a:p>
          </p:txBody>
        </p:sp>
      </p:grpSp>
      <p:grpSp>
        <p:nvGrpSpPr>
          <p:cNvPr id="3" name="Grupo 2"/>
          <p:cNvGrpSpPr/>
          <p:nvPr/>
        </p:nvGrpSpPr>
        <p:grpSpPr>
          <a:xfrm>
            <a:off x="6096000" y="-1"/>
            <a:ext cx="6096000" cy="3924165"/>
            <a:chOff x="6096000" y="-1"/>
            <a:chExt cx="6096000" cy="3742741"/>
          </a:xfrm>
          <a:scene3d>
            <a:camera prst="orthographicFront"/>
            <a:lightRig rig="flat" dir="t"/>
          </a:scene3d>
        </p:grpSpPr>
        <p:sp>
          <p:nvSpPr>
            <p:cNvPr id="13" name="Redondear rectángulo de esquina sencilla 12"/>
            <p:cNvSpPr/>
            <p:nvPr/>
          </p:nvSpPr>
          <p:spPr>
            <a:xfrm>
              <a:off x="6096000" y="-1"/>
              <a:ext cx="6096000" cy="3742741"/>
            </a:xfrm>
            <a:prstGeom prst="round1Rect">
              <a:avLst/>
            </a:prstGeom>
            <a:solidFill>
              <a:srgbClr val="00B050"/>
            </a:solidFill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shade val="50000"/>
                <a:hueOff val="-90925"/>
                <a:satOff val="6111"/>
                <a:lumOff val="19844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s-MX" dirty="0"/>
            </a:p>
          </p:txBody>
        </p:sp>
        <p:sp>
          <p:nvSpPr>
            <p:cNvPr id="14" name="Redondear rectángulo de esquina sencilla 6"/>
            <p:cNvSpPr/>
            <p:nvPr/>
          </p:nvSpPr>
          <p:spPr>
            <a:xfrm>
              <a:off x="6096000" y="0"/>
              <a:ext cx="6096000" cy="338065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2240" tIns="142240" rIns="142240" bIns="14224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MX" sz="2000" b="1" i="1" u="sng" kern="1200" dirty="0"/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400" b="1" i="1" u="sng" kern="1200" dirty="0"/>
                <a:t>ETAPAS DE LA ORGANIZACIÓN </a:t>
              </a:r>
              <a:endParaRPr lang="es-MX" sz="1600" b="1" i="1" u="sng" dirty="0"/>
            </a:p>
            <a:p>
              <a:pPr marL="342900" lvl="0" indent="-34290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s-MX" sz="1600" dirty="0"/>
                <a:t>Subdividir el trabajo en unidades operativas </a:t>
              </a:r>
            </a:p>
            <a:p>
              <a:pPr marL="342900" lvl="0" indent="-34290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s-MX" sz="1600" kern="1200" dirty="0"/>
                <a:t>Agrupar las obligaciones operativas  en puestos operativos </a:t>
              </a:r>
            </a:p>
            <a:p>
              <a:pPr marL="342900" lvl="0" indent="-34290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s-MX" sz="1600" dirty="0"/>
                <a:t>Reunir los puestos operativos en unidades manejables y relacionadas </a:t>
              </a:r>
            </a:p>
            <a:p>
              <a:pPr marL="342900" lvl="0" indent="-34290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s-MX" sz="1600" kern="1200" dirty="0"/>
                <a:t>Aclarar los requisitos del puesto</a:t>
              </a:r>
            </a:p>
            <a:p>
              <a:pPr marL="342900" lvl="0" indent="-34290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s-MX" sz="1600" dirty="0"/>
                <a:t>Seleccionar y colocar a los individuos en el puesto adecuado </a:t>
              </a:r>
            </a:p>
            <a:p>
              <a:pPr marL="342900" lvl="0" indent="-34290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s-MX" sz="1600" dirty="0"/>
                <a:t>Utilizar y acordar la autoridad adecuada para cada miembro de la organización </a:t>
              </a:r>
            </a:p>
            <a:p>
              <a:pPr marL="342900" lvl="0" indent="-34290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s-MX" sz="1600" dirty="0"/>
                <a:t>Proporcionar felicidades personales y otros recursos </a:t>
              </a:r>
            </a:p>
            <a:p>
              <a:pPr marL="342900" lvl="0" indent="-34290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s-MX" sz="1600" dirty="0"/>
                <a:t>Ajustar la organización a la luz de los resultados del control </a:t>
              </a:r>
            </a:p>
            <a:p>
              <a:pPr marL="342900" lvl="0" indent="-34290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endParaRPr lang="es-MX" sz="1600" dirty="0"/>
            </a:p>
            <a:p>
              <a:pPr marL="342900" lvl="0" indent="-34290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s-MX" sz="2400" kern="1200" dirty="0" err="1"/>
                <a:t>sdgsdgsdgvdggsg</a:t>
              </a:r>
              <a:endParaRPr lang="es-MX" sz="2400" kern="1200" dirty="0"/>
            </a:p>
          </p:txBody>
        </p:sp>
      </p:grpSp>
      <p:grpSp>
        <p:nvGrpSpPr>
          <p:cNvPr id="4" name="Grupo 3"/>
          <p:cNvGrpSpPr/>
          <p:nvPr/>
        </p:nvGrpSpPr>
        <p:grpSpPr>
          <a:xfrm>
            <a:off x="0" y="3429000"/>
            <a:ext cx="6096000" cy="3429000"/>
            <a:chOff x="0" y="3429000"/>
            <a:chExt cx="6096000" cy="3429000"/>
          </a:xfrm>
          <a:scene3d>
            <a:camera prst="orthographicFront"/>
            <a:lightRig rig="flat" dir="t"/>
          </a:scene3d>
        </p:grpSpPr>
        <p:sp>
          <p:nvSpPr>
            <p:cNvPr id="11" name="Redondear rectángulo de esquina sencilla 10"/>
            <p:cNvSpPr/>
            <p:nvPr/>
          </p:nvSpPr>
          <p:spPr>
            <a:xfrm rot="10800000">
              <a:off x="0" y="3429000"/>
              <a:ext cx="6096000" cy="3429000"/>
            </a:xfrm>
            <a:prstGeom prst="round1Rect">
              <a:avLst/>
            </a:prstGeom>
            <a:solidFill>
              <a:srgbClr val="00B050"/>
            </a:solidFill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shade val="50000"/>
                <a:hueOff val="-181851"/>
                <a:satOff val="12222"/>
                <a:lumOff val="39687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s-MX" dirty="0"/>
            </a:p>
          </p:txBody>
        </p:sp>
        <p:sp>
          <p:nvSpPr>
            <p:cNvPr id="12" name="Redondear rectángulo de esquina sencilla 8"/>
            <p:cNvSpPr/>
            <p:nvPr/>
          </p:nvSpPr>
          <p:spPr>
            <a:xfrm>
              <a:off x="0" y="4532243"/>
              <a:ext cx="6096000" cy="232575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2240" tIns="142240" rIns="142240" bIns="14224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000" b="1" i="1" u="sng" kern="1200" dirty="0"/>
                <a:t>ETAPAS DEL CONTROL</a:t>
              </a:r>
            </a:p>
            <a:p>
              <a:pPr marL="342900" lvl="0" indent="-34290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s-MX" sz="1700" kern="1200" dirty="0"/>
                <a:t>Comparar los resultados con los planes en general</a:t>
              </a:r>
            </a:p>
            <a:p>
              <a:pPr marL="342900" lvl="0" indent="-34290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s-MX" sz="1700" dirty="0"/>
                <a:t>Evaluar los resultados contra los estándares de desempeño</a:t>
              </a:r>
            </a:p>
            <a:p>
              <a:pPr marL="342900" lvl="0" indent="-34290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s-MX" sz="1700" kern="1200" dirty="0"/>
                <a:t>Sugerir las acciones correctas, cuando sean necesarias</a:t>
              </a:r>
            </a:p>
            <a:p>
              <a:pPr marL="342900" lvl="0" indent="-34290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s-MX" sz="1700" dirty="0"/>
                <a:t>Informar a los miembros responsables de las interpretaciones</a:t>
              </a:r>
            </a:p>
            <a:p>
              <a:pPr marL="342900" lvl="0" indent="-34290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s-MX" sz="1700" kern="1200" dirty="0"/>
                <a:t>Ajustar a la luz de los resultados del mismo control</a:t>
              </a:r>
            </a:p>
            <a:p>
              <a:pPr marL="342900" lvl="0" indent="-34290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endParaRPr lang="es-MX" sz="2000" kern="1200" dirty="0"/>
            </a:p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MX" sz="2000" b="1" i="1" u="sng" kern="1200" dirty="0"/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000" kern="1200" dirty="0"/>
                <a:t> </a:t>
              </a:r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000" kern="1200" dirty="0"/>
                <a:t> </a:t>
              </a:r>
            </a:p>
          </p:txBody>
        </p:sp>
      </p:grpSp>
      <p:grpSp>
        <p:nvGrpSpPr>
          <p:cNvPr id="5" name="Grupo 4"/>
          <p:cNvGrpSpPr/>
          <p:nvPr/>
        </p:nvGrpSpPr>
        <p:grpSpPr>
          <a:xfrm>
            <a:off x="6083808" y="3477344"/>
            <a:ext cx="6096000" cy="3429000"/>
            <a:chOff x="6083808" y="3477344"/>
            <a:chExt cx="6096000" cy="3429000"/>
          </a:xfrm>
          <a:scene3d>
            <a:camera prst="orthographicFront"/>
            <a:lightRig rig="flat" dir="t"/>
          </a:scene3d>
        </p:grpSpPr>
        <p:sp>
          <p:nvSpPr>
            <p:cNvPr id="9" name="Redondear rectángulo de esquina sencilla 8"/>
            <p:cNvSpPr/>
            <p:nvPr/>
          </p:nvSpPr>
          <p:spPr>
            <a:xfrm rot="5400000">
              <a:off x="7417308" y="2143844"/>
              <a:ext cx="3429000" cy="6096000"/>
            </a:xfrm>
            <a:prstGeom prst="round1Rect">
              <a:avLst/>
            </a:prstGeom>
            <a:solidFill>
              <a:srgbClr val="92D050"/>
            </a:solidFill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shade val="50000"/>
                <a:hueOff val="-90925"/>
                <a:satOff val="6111"/>
                <a:lumOff val="19844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Redondear rectángulo de esquina sencilla 10"/>
            <p:cNvSpPr/>
            <p:nvPr/>
          </p:nvSpPr>
          <p:spPr>
            <a:xfrm>
              <a:off x="6083808" y="3592872"/>
              <a:ext cx="6096000" cy="326512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2240" tIns="142240" rIns="142240" bIns="14224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000" b="1" i="1" u="sng" kern="1200" dirty="0"/>
                <a:t>ETAPS DE DIRECCION</a:t>
              </a:r>
            </a:p>
            <a:p>
              <a:pPr marL="342900" lvl="0" indent="-34290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s-MX" sz="2000" kern="1200" dirty="0"/>
                <a:t> </a:t>
              </a:r>
              <a:r>
                <a:rPr lang="es-MX" sz="1700" kern="1200" dirty="0"/>
                <a:t>Poner en practica la filosofía de participación por todos los afectados en la decisión o acto</a:t>
              </a:r>
            </a:p>
            <a:p>
              <a:pPr marL="342900" lvl="0" indent="-34290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s-MX" sz="1700" dirty="0"/>
                <a:t>Conducir y retar a otros para que hagan su mejor esfuerzo</a:t>
              </a:r>
            </a:p>
            <a:p>
              <a:pPr marL="342900" lvl="0" indent="-34290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s-MX" sz="1700" kern="1200" dirty="0"/>
                <a:t>Motivar a los mi</a:t>
              </a:r>
              <a:r>
                <a:rPr lang="es-MX" sz="1700" dirty="0"/>
                <a:t>embros</a:t>
              </a:r>
            </a:p>
            <a:p>
              <a:pPr marL="342900" lvl="0" indent="-34290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s-MX" sz="1700" kern="1200" dirty="0"/>
                <a:t>Desarrollar a los miembros para que realicen todo su potencial</a:t>
              </a:r>
            </a:p>
            <a:p>
              <a:pPr marL="342900" lvl="0" indent="-34290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s-MX" sz="1700" dirty="0"/>
                <a:t>Satisfacer todas las necesidades de los empleados a través de esfuerzos y trabajos</a:t>
              </a:r>
            </a:p>
            <a:p>
              <a:pPr marL="342900" lvl="0" indent="-34290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Char char="•"/>
              </a:pPr>
              <a:r>
                <a:rPr lang="es-MX" sz="1700" kern="1200" dirty="0"/>
                <a:t>Revisar los esfuerzos a la luz del control</a:t>
              </a:r>
              <a:endParaRPr lang="es-MX" sz="2000" kern="1200" dirty="0"/>
            </a:p>
          </p:txBody>
        </p:sp>
      </p:grpSp>
      <p:grpSp>
        <p:nvGrpSpPr>
          <p:cNvPr id="6" name="Grupo 5"/>
          <p:cNvGrpSpPr/>
          <p:nvPr/>
        </p:nvGrpSpPr>
        <p:grpSpPr>
          <a:xfrm>
            <a:off x="5000951" y="2933835"/>
            <a:ext cx="2190097" cy="990329"/>
            <a:chOff x="5000951" y="2933835"/>
            <a:chExt cx="2190097" cy="990329"/>
          </a:xfrm>
          <a:scene3d>
            <a:camera prst="orthographicFront"/>
            <a:lightRig rig="flat" dir="t"/>
          </a:scene3d>
        </p:grpSpPr>
        <p:sp>
          <p:nvSpPr>
            <p:cNvPr id="7" name="Rectángulo redondeado 6"/>
            <p:cNvSpPr/>
            <p:nvPr/>
          </p:nvSpPr>
          <p:spPr>
            <a:xfrm>
              <a:off x="5000951" y="2933835"/>
              <a:ext cx="2190097" cy="990329"/>
            </a:xfrm>
            <a:prstGeom prst="roundRect">
              <a:avLst/>
            </a:prstGeom>
            <a:solidFill>
              <a:schemeClr val="tx2">
                <a:lumMod val="75000"/>
              </a:schemeClr>
            </a:solidFill>
            <a:sp3d z="190500"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3">
              <a:schemeClr val="accent1">
                <a:tint val="55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Rectángulo 7"/>
            <p:cNvSpPr/>
            <p:nvPr/>
          </p:nvSpPr>
          <p:spPr>
            <a:xfrm>
              <a:off x="5049295" y="2982179"/>
              <a:ext cx="2093409" cy="893641"/>
            </a:xfrm>
            <a:prstGeom prst="rect">
              <a:avLst/>
            </a:prstGeom>
            <a:sp3d z="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000" kern="1200" dirty="0"/>
                <a:t>ETAPAS DE LA ADMINISTRACION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697978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o">
  <a:themeElements>
    <a:clrScheme name="Circuito">
      <a:dk1>
        <a:sysClr val="windowText" lastClr="000000"/>
      </a:dk1>
      <a:lt1>
        <a:sysClr val="window" lastClr="FFFFFF"/>
      </a:lt1>
      <a:dk2>
        <a:srgbClr val="2B5F27"/>
      </a:dk2>
      <a:lt2>
        <a:srgbClr val="D8FC68"/>
      </a:lt2>
      <a:accent1>
        <a:srgbClr val="DDC855"/>
      </a:accent1>
      <a:accent2>
        <a:srgbClr val="FCA03D"/>
      </a:accent2>
      <a:accent3>
        <a:srgbClr val="E36439"/>
      </a:accent3>
      <a:accent4>
        <a:srgbClr val="C2935B"/>
      </a:accent4>
      <a:accent5>
        <a:srgbClr val="88C25C"/>
      </a:accent5>
      <a:accent6>
        <a:srgbClr val="BFCC86"/>
      </a:accent6>
      <a:hlink>
        <a:srgbClr val="FFCE23"/>
      </a:hlink>
      <a:folHlink>
        <a:srgbClr val="FDEB86"/>
      </a:folHlink>
    </a:clrScheme>
    <a:fontScheme name="Circuito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o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88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82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97ECCC31-8429-4523-BE8D-8F09B7A4D4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TM04033919[[fn=Circuito]]</Template>
  <TotalTime>81</TotalTime>
  <Words>506</Words>
  <Application>Microsoft Office PowerPoint</Application>
  <PresentationFormat>Panorámica</PresentationFormat>
  <Paragraphs>47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Arial</vt:lpstr>
      <vt:lpstr>Trebuchet MS</vt:lpstr>
      <vt:lpstr>Tw Cen MT</vt:lpstr>
      <vt:lpstr>Circuito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Gonzalo</dc:creator>
  <cp:lastModifiedBy>José Montemayor</cp:lastModifiedBy>
  <cp:revision>9</cp:revision>
  <dcterms:created xsi:type="dcterms:W3CDTF">2017-02-15T01:47:26Z</dcterms:created>
  <dcterms:modified xsi:type="dcterms:W3CDTF">2017-02-15T03:19:35Z</dcterms:modified>
</cp:coreProperties>
</file>